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87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192CA75-1173-0C40-A36A-19799EC901B9}" type="datetimeFigureOut">
              <a:rPr lang="en-US" smtClean="0"/>
              <a:t>11/02/15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139948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192CA75-1173-0C40-A36A-19799EC901B9}" type="datetimeFigureOut">
              <a:rPr lang="en-US" smtClean="0"/>
              <a:t>11/02/15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304920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192CA75-1173-0C40-A36A-19799EC901B9}" type="datetimeFigureOut">
              <a:rPr lang="en-US" smtClean="0"/>
              <a:t>11/02/15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3186874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192CA75-1173-0C40-A36A-19799EC901B9}" type="datetimeFigureOut">
              <a:rPr lang="en-US" smtClean="0"/>
              <a:t>11/02/15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2125076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192CA75-1173-0C40-A36A-19799EC901B9}" type="datetimeFigureOut">
              <a:rPr lang="en-US" smtClean="0"/>
              <a:t>11/02/15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53580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192CA75-1173-0C40-A36A-19799EC901B9}" type="datetimeFigureOut">
              <a:rPr lang="en-US" smtClean="0"/>
              <a:t>11/02/15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144971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192CA75-1173-0C40-A36A-19799EC901B9}" type="datetimeFigureOut">
              <a:rPr lang="en-US" smtClean="0"/>
              <a:t>11/02/15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334803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192CA75-1173-0C40-A36A-19799EC901B9}" type="datetimeFigureOut">
              <a:rPr lang="en-US" smtClean="0"/>
              <a:t>11/02/15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407587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2CA75-1173-0C40-A36A-19799EC901B9}" type="datetimeFigureOut">
              <a:rPr lang="en-US" smtClean="0"/>
              <a:t>11/02/15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389904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192CA75-1173-0C40-A36A-19799EC901B9}" type="datetimeFigureOut">
              <a:rPr lang="en-US" smtClean="0"/>
              <a:t>11/02/15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1265295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192CA75-1173-0C40-A36A-19799EC901B9}" type="datetimeFigureOut">
              <a:rPr lang="en-US" smtClean="0"/>
              <a:t>11/02/15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376B72-05BC-954E-AC9A-860596DFE304}" type="slidenum">
              <a:rPr lang="en-US" smtClean="0"/>
              <a:t>‹#›</a:t>
            </a:fld>
            <a:endParaRPr lang="en-US"/>
          </a:p>
        </p:txBody>
      </p:sp>
    </p:spTree>
    <p:extLst>
      <p:ext uri="{BB962C8B-B14F-4D97-AF65-F5344CB8AC3E}">
        <p14:creationId xmlns:p14="http://schemas.microsoft.com/office/powerpoint/2010/main" val="11253170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92CA75-1173-0C40-A36A-19799EC901B9}" type="datetimeFigureOut">
              <a:rPr lang="en-US" smtClean="0"/>
              <a:t>11/02/15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76B72-05BC-954E-AC9A-860596DFE304}" type="slidenum">
              <a:rPr lang="en-US" smtClean="0"/>
              <a:t>‹#›</a:t>
            </a:fld>
            <a:endParaRPr lang="en-US"/>
          </a:p>
        </p:txBody>
      </p:sp>
      <p:sp>
        <p:nvSpPr>
          <p:cNvPr id="7" name="Rectangle 6"/>
          <p:cNvSpPr/>
          <p:nvPr/>
        </p:nvSpPr>
        <p:spPr>
          <a:xfrm>
            <a:off x="1" y="6126163"/>
            <a:ext cx="9144000" cy="731837"/>
          </a:xfrm>
          <a:prstGeom prst="rect">
            <a:avLst/>
          </a:prstGeom>
          <a:solidFill>
            <a:srgbClr val="165B6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90"/>
              </a:solidFill>
            </a:endParaRPr>
          </a:p>
        </p:txBody>
      </p:sp>
      <p:grpSp>
        <p:nvGrpSpPr>
          <p:cNvPr id="8" name="Group 7"/>
          <p:cNvGrpSpPr/>
          <p:nvPr/>
        </p:nvGrpSpPr>
        <p:grpSpPr>
          <a:xfrm>
            <a:off x="8459747" y="1"/>
            <a:ext cx="697083" cy="1417638"/>
            <a:chOff x="8295899" y="0"/>
            <a:chExt cx="824605" cy="1544409"/>
          </a:xfrm>
        </p:grpSpPr>
        <p:pic>
          <p:nvPicPr>
            <p:cNvPr id="9" name="Picture 8"/>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8295899" y="0"/>
              <a:ext cx="824605" cy="895286"/>
            </a:xfrm>
            <a:prstGeom prst="rect">
              <a:avLst/>
            </a:prstGeom>
          </p:spPr>
        </p:pic>
        <p:pic>
          <p:nvPicPr>
            <p:cNvPr id="10" name="Picture 9"/>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8423421" y="1272376"/>
              <a:ext cx="697083" cy="272033"/>
            </a:xfrm>
            <a:prstGeom prst="rect">
              <a:avLst/>
            </a:prstGeom>
          </p:spPr>
        </p:pic>
      </p:grpSp>
      <p:sp>
        <p:nvSpPr>
          <p:cNvPr id="11" name="TextBox 10"/>
          <p:cNvSpPr txBox="1"/>
          <p:nvPr/>
        </p:nvSpPr>
        <p:spPr>
          <a:xfrm>
            <a:off x="9018915" y="1"/>
            <a:ext cx="101589" cy="369332"/>
          </a:xfrm>
          <a:prstGeom prst="rect">
            <a:avLst/>
          </a:prstGeom>
          <a:noFill/>
        </p:spPr>
        <p:txBody>
          <a:bodyPr wrap="square" rtlCol="0">
            <a:spAutoFit/>
          </a:bodyPr>
          <a:lstStyle/>
          <a:p>
            <a:r>
              <a:rPr lang="en-US" dirty="0" smtClean="0"/>
              <a:t>  </a:t>
            </a:r>
            <a:endParaRPr lang="en-US" dirty="0"/>
          </a:p>
        </p:txBody>
      </p:sp>
      <p:sp>
        <p:nvSpPr>
          <p:cNvPr id="13" name="Rectangle 12"/>
          <p:cNvSpPr/>
          <p:nvPr/>
        </p:nvSpPr>
        <p:spPr>
          <a:xfrm>
            <a:off x="8823271" y="12829"/>
            <a:ext cx="320730" cy="320692"/>
          </a:xfrm>
          <a:prstGeom prst="rect">
            <a:avLst/>
          </a:prstGeom>
          <a:ln>
            <a:solidFill>
              <a:srgbClr val="FFFFFF"/>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689375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jpe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 Id="rId3"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 Id="rId3" Type="http://schemas.microsoft.com/office/2007/relationships/hdphoto" Target="../media/hdphoto2.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0793" y="1059207"/>
            <a:ext cx="7772400" cy="1470025"/>
          </a:xfrm>
        </p:spPr>
        <p:txBody>
          <a:bodyPr/>
          <a:lstStyle/>
          <a:p>
            <a:r>
              <a:rPr lang="en-US" dirty="0" smtClean="0">
                <a:solidFill>
                  <a:srgbClr val="000090"/>
                </a:solidFill>
              </a:rPr>
              <a:t>ICT Academy Placement Drive-2015</a:t>
            </a:r>
            <a:endParaRPr lang="en-US" dirty="0">
              <a:solidFill>
                <a:srgbClr val="000090"/>
              </a:solidFill>
            </a:endParaRPr>
          </a:p>
        </p:txBody>
      </p:sp>
      <p:sp>
        <p:nvSpPr>
          <p:cNvPr id="3" name="Subtitle 2"/>
          <p:cNvSpPr>
            <a:spLocks noGrp="1"/>
          </p:cNvSpPr>
          <p:nvPr>
            <p:ph type="subTitle" idx="1"/>
          </p:nvPr>
        </p:nvSpPr>
        <p:spPr>
          <a:xfrm>
            <a:off x="1456593" y="2748998"/>
            <a:ext cx="6400800" cy="851176"/>
          </a:xfrm>
        </p:spPr>
        <p:txBody>
          <a:bodyPr/>
          <a:lstStyle/>
          <a:p>
            <a:r>
              <a:rPr lang="en-US" i="1" dirty="0" smtClean="0">
                <a:solidFill>
                  <a:schemeClr val="accent2"/>
                </a:solidFill>
              </a:rPr>
              <a:t>Orientation Session : </a:t>
            </a:r>
            <a:r>
              <a:rPr lang="en-US" i="1" smtClean="0">
                <a:solidFill>
                  <a:schemeClr val="accent2"/>
                </a:solidFill>
              </a:rPr>
              <a:t>Feb 11, </a:t>
            </a:r>
            <a:r>
              <a:rPr lang="en-US" i="1" dirty="0" smtClean="0">
                <a:solidFill>
                  <a:schemeClr val="accent2"/>
                </a:solidFill>
              </a:rPr>
              <a:t>2:30 pm</a:t>
            </a:r>
            <a:endParaRPr lang="en-US" i="1" dirty="0">
              <a:solidFill>
                <a:schemeClr val="accent2"/>
              </a:solidFill>
            </a:endParaRP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421545" y="5329125"/>
            <a:ext cx="1282677" cy="458099"/>
          </a:xfrm>
          <a:prstGeom prst="rect">
            <a:avLst/>
          </a:prstGeom>
        </p:spPr>
      </p:pic>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191007" y="5271677"/>
            <a:ext cx="649081" cy="652707"/>
          </a:xfrm>
          <a:prstGeom prst="rect">
            <a:avLst/>
          </a:prstGeom>
        </p:spPr>
      </p:pic>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0" y="5329125"/>
            <a:ext cx="1693452" cy="499543"/>
          </a:xfrm>
          <a:prstGeom prst="rect">
            <a:avLst/>
          </a:prstGeom>
        </p:spPr>
      </p:pic>
      <p:pic>
        <p:nvPicPr>
          <p:cNvPr id="7" name="Picture 6" descr="Sowparnika logo.jp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845276" y="5229106"/>
            <a:ext cx="1183872" cy="837620"/>
          </a:xfrm>
          <a:prstGeom prst="rect">
            <a:avLst/>
          </a:prstGeom>
        </p:spPr>
      </p:pic>
      <p:pic>
        <p:nvPicPr>
          <p:cNvPr id="8" name="Picture 7"/>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593172" y="4041567"/>
            <a:ext cx="1063821" cy="1143385"/>
          </a:xfrm>
          <a:prstGeom prst="rect">
            <a:avLst/>
          </a:prstGeom>
        </p:spPr>
      </p:pic>
      <p:pic>
        <p:nvPicPr>
          <p:cNvPr id="9" name="Picture 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890532" y="4132010"/>
            <a:ext cx="1390638" cy="963146"/>
          </a:xfrm>
          <a:prstGeom prst="rect">
            <a:avLst/>
          </a:prstGeom>
        </p:spPr>
      </p:pic>
      <p:pic>
        <p:nvPicPr>
          <p:cNvPr id="10" name="Picture 9"/>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6376104" y="5051461"/>
            <a:ext cx="1358325" cy="777492"/>
          </a:xfrm>
          <a:prstGeom prst="rect">
            <a:avLst/>
          </a:prstGeom>
        </p:spPr>
      </p:pic>
    </p:spTree>
    <p:extLst>
      <p:ext uri="{BB962C8B-B14F-4D97-AF65-F5344CB8AC3E}">
        <p14:creationId xmlns:p14="http://schemas.microsoft.com/office/powerpoint/2010/main" val="676637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7884" y="0"/>
            <a:ext cx="7135823" cy="1143000"/>
          </a:xfrm>
        </p:spPr>
        <p:txBody>
          <a:bodyPr>
            <a:normAutofit fontScale="90000"/>
          </a:bodyPr>
          <a:lstStyle/>
          <a:p>
            <a:r>
              <a:rPr lang="en-US" dirty="0" smtClean="0"/>
              <a:t>ICTAK Placement drive highlights </a:t>
            </a:r>
            <a:endParaRPr lang="en-US" dirty="0"/>
          </a:p>
        </p:txBody>
      </p:sp>
      <p:sp>
        <p:nvSpPr>
          <p:cNvPr id="3" name="Content Placeholder 2"/>
          <p:cNvSpPr>
            <a:spLocks noGrp="1"/>
          </p:cNvSpPr>
          <p:nvPr>
            <p:ph idx="1"/>
          </p:nvPr>
        </p:nvSpPr>
        <p:spPr>
          <a:xfrm>
            <a:off x="457200" y="1600200"/>
            <a:ext cx="8229600" cy="3148496"/>
          </a:xfrm>
        </p:spPr>
        <p:txBody>
          <a:bodyPr>
            <a:normAutofit/>
          </a:bodyPr>
          <a:lstStyle/>
          <a:p>
            <a:r>
              <a:rPr lang="en-US" dirty="0" smtClean="0"/>
              <a:t>32 Member institutions are participating..</a:t>
            </a:r>
          </a:p>
          <a:p>
            <a:r>
              <a:rPr lang="en-US" dirty="0" smtClean="0"/>
              <a:t>Over </a:t>
            </a:r>
            <a:r>
              <a:rPr lang="en-US" dirty="0" smtClean="0"/>
              <a:t>4800 </a:t>
            </a:r>
            <a:r>
              <a:rPr lang="en-US" dirty="0" smtClean="0"/>
              <a:t>students in the initial list</a:t>
            </a:r>
          </a:p>
          <a:p>
            <a:r>
              <a:rPr lang="en-US" dirty="0" smtClean="0"/>
              <a:t>12 Confirmed </a:t>
            </a:r>
            <a:r>
              <a:rPr lang="en-US" dirty="0" smtClean="0"/>
              <a:t>companies</a:t>
            </a:r>
          </a:p>
          <a:p>
            <a:r>
              <a:rPr lang="en-US" dirty="0" smtClean="0"/>
              <a:t>Company’s selection in Kochi and TVM</a:t>
            </a:r>
          </a:p>
          <a:p>
            <a:r>
              <a:rPr lang="en-US" dirty="0" smtClean="0"/>
              <a:t>Process spread over 30 days!</a:t>
            </a:r>
          </a:p>
        </p:txBody>
      </p:sp>
      <p:sp>
        <p:nvSpPr>
          <p:cNvPr id="5" name="TextBox 4"/>
          <p:cNvSpPr txBox="1"/>
          <p:nvPr/>
        </p:nvSpPr>
        <p:spPr>
          <a:xfrm>
            <a:off x="488472" y="4863284"/>
            <a:ext cx="8035235" cy="1077218"/>
          </a:xfrm>
          <a:prstGeom prst="rect">
            <a:avLst/>
          </a:prstGeom>
          <a:noFill/>
        </p:spPr>
        <p:txBody>
          <a:bodyPr wrap="square" rtlCol="0">
            <a:spAutoFit/>
          </a:bodyPr>
          <a:lstStyle/>
          <a:p>
            <a:pPr algn="ctr"/>
            <a:r>
              <a:rPr lang="en-US" sz="3200" i="1" dirty="0" smtClean="0">
                <a:solidFill>
                  <a:srgbClr val="000090"/>
                </a:solidFill>
              </a:rPr>
              <a:t>One of the biggest drives for the Engineering segment in the recent times!! </a:t>
            </a:r>
            <a:endParaRPr lang="en-US" sz="3200" i="1" dirty="0">
              <a:solidFill>
                <a:srgbClr val="000090"/>
              </a:solidFill>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2451" b="89706" l="9804" r="94118">
                        <a14:foregroundMark x1="81863" y1="78431" x2="81863" y2="78431"/>
                        <a14:foregroundMark x1="18137" y1="75980" x2="18137" y2="75980"/>
                        <a14:foregroundMark x1="87745" y1="75980" x2="87745" y2="75980"/>
                      </a14:backgroundRemoval>
                    </a14:imgEffect>
                  </a14:imgLayer>
                </a14:imgProps>
              </a:ext>
            </a:extLst>
          </a:blip>
          <a:stretch>
            <a:fillRect/>
          </a:stretch>
        </p:blipFill>
        <p:spPr>
          <a:xfrm>
            <a:off x="0" y="0"/>
            <a:ext cx="1518817" cy="1518817"/>
          </a:xfrm>
          <a:prstGeom prst="rect">
            <a:avLst/>
          </a:prstGeom>
        </p:spPr>
      </p:pic>
    </p:spTree>
    <p:extLst>
      <p:ext uri="{BB962C8B-B14F-4D97-AF65-F5344CB8AC3E}">
        <p14:creationId xmlns:p14="http://schemas.microsoft.com/office/powerpoint/2010/main" val="21269670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1178" y="0"/>
            <a:ext cx="7135621" cy="1143000"/>
          </a:xfrm>
        </p:spPr>
        <p:txBody>
          <a:bodyPr>
            <a:normAutofit fontScale="90000"/>
          </a:bodyPr>
          <a:lstStyle/>
          <a:p>
            <a:r>
              <a:rPr lang="en-US" dirty="0" smtClean="0"/>
              <a:t>ICTAK Placement Drive Process</a:t>
            </a:r>
            <a:endParaRPr lang="en-US" dirty="0"/>
          </a:p>
        </p:txBody>
      </p:sp>
      <p:sp>
        <p:nvSpPr>
          <p:cNvPr id="3" name="Content Placeholder 2"/>
          <p:cNvSpPr>
            <a:spLocks noGrp="1"/>
          </p:cNvSpPr>
          <p:nvPr>
            <p:ph idx="1"/>
          </p:nvPr>
        </p:nvSpPr>
        <p:spPr>
          <a:xfrm>
            <a:off x="104746" y="1270121"/>
            <a:ext cx="9039254" cy="4704401"/>
          </a:xfrm>
        </p:spPr>
        <p:txBody>
          <a:bodyPr>
            <a:normAutofit fontScale="70000" lnSpcReduction="20000"/>
          </a:bodyPr>
          <a:lstStyle/>
          <a:p>
            <a:r>
              <a:rPr lang="en-US" dirty="0" smtClean="0"/>
              <a:t>Initial data of all eligible candidate from Member institutions (</a:t>
            </a:r>
            <a:r>
              <a:rPr lang="en-US" i="1" dirty="0" smtClean="0">
                <a:solidFill>
                  <a:schemeClr val="accent3">
                    <a:lumMod val="50000"/>
                  </a:schemeClr>
                </a:solidFill>
              </a:rPr>
              <a:t>Done</a:t>
            </a:r>
            <a:r>
              <a:rPr lang="en-US" dirty="0" smtClean="0">
                <a:solidFill>
                  <a:srgbClr val="4F6228"/>
                </a:solidFill>
              </a:rPr>
              <a:t>..</a:t>
            </a:r>
            <a:r>
              <a:rPr lang="en-US" dirty="0" smtClean="0"/>
              <a:t>) </a:t>
            </a:r>
          </a:p>
          <a:p>
            <a:r>
              <a:rPr lang="en-US" dirty="0" smtClean="0"/>
              <a:t>Data Correction &amp; Declaration form from processing from Students – to finish on 11</a:t>
            </a:r>
            <a:r>
              <a:rPr lang="en-US" baseline="30000" dirty="0" smtClean="0"/>
              <a:t>th </a:t>
            </a:r>
            <a:r>
              <a:rPr lang="en-US" dirty="0" smtClean="0"/>
              <a:t>Feb (</a:t>
            </a:r>
            <a:r>
              <a:rPr lang="en-US" i="1" dirty="0" smtClean="0">
                <a:solidFill>
                  <a:srgbClr val="FF6600"/>
                </a:solidFill>
              </a:rPr>
              <a:t>In progress</a:t>
            </a:r>
            <a:r>
              <a:rPr lang="en-US" dirty="0" smtClean="0"/>
              <a:t>)</a:t>
            </a:r>
          </a:p>
          <a:p>
            <a:r>
              <a:rPr lang="en-US" dirty="0" smtClean="0"/>
              <a:t>ICTAK Aptitude tests – To finish by 16</a:t>
            </a:r>
            <a:r>
              <a:rPr lang="en-US" baseline="30000" dirty="0" smtClean="0"/>
              <a:t>th</a:t>
            </a:r>
            <a:r>
              <a:rPr lang="en-US" dirty="0" smtClean="0"/>
              <a:t> Feb (</a:t>
            </a:r>
            <a:r>
              <a:rPr lang="en-US" i="1" dirty="0" smtClean="0">
                <a:solidFill>
                  <a:srgbClr val="FF6600"/>
                </a:solidFill>
              </a:rPr>
              <a:t>in progress</a:t>
            </a:r>
            <a:r>
              <a:rPr lang="en-US" dirty="0" smtClean="0"/>
              <a:t>)</a:t>
            </a:r>
          </a:p>
          <a:p>
            <a:r>
              <a:rPr lang="en-US" dirty="0" smtClean="0"/>
              <a:t>Company’s participation date allocation- to finish by 13</a:t>
            </a:r>
            <a:r>
              <a:rPr lang="en-US" baseline="30000" dirty="0" smtClean="0"/>
              <a:t>th</a:t>
            </a:r>
            <a:r>
              <a:rPr lang="en-US" dirty="0" smtClean="0"/>
              <a:t> Feb (</a:t>
            </a:r>
            <a:r>
              <a:rPr lang="en-US" i="1" dirty="0" smtClean="0">
                <a:solidFill>
                  <a:schemeClr val="accent3">
                    <a:lumMod val="50000"/>
                  </a:schemeClr>
                </a:solidFill>
              </a:rPr>
              <a:t>In the final stage of completion</a:t>
            </a:r>
            <a:r>
              <a:rPr lang="en-US" dirty="0" smtClean="0"/>
              <a:t>)</a:t>
            </a:r>
          </a:p>
          <a:p>
            <a:r>
              <a:rPr lang="en-US" dirty="0" smtClean="0"/>
              <a:t>Filtering of Candidates based on ICTAK Aptitude test results and Company specific pre-requisite – to finish by 19</a:t>
            </a:r>
            <a:r>
              <a:rPr lang="en-US" baseline="30000" dirty="0" smtClean="0"/>
              <a:t>th</a:t>
            </a:r>
            <a:r>
              <a:rPr lang="en-US" dirty="0" smtClean="0"/>
              <a:t> Feb (</a:t>
            </a:r>
            <a:r>
              <a:rPr lang="en-US" i="1" dirty="0" smtClean="0">
                <a:solidFill>
                  <a:srgbClr val="FF6600"/>
                </a:solidFill>
              </a:rPr>
              <a:t>In progress</a:t>
            </a:r>
            <a:r>
              <a:rPr lang="en-US" dirty="0" smtClean="0"/>
              <a:t>)</a:t>
            </a:r>
          </a:p>
          <a:p>
            <a:r>
              <a:rPr lang="en-US" dirty="0" smtClean="0"/>
              <a:t>Publish the list of Candidates selected , Company allocation , Date of selection</a:t>
            </a:r>
            <a:r>
              <a:rPr lang="en-US" dirty="0"/>
              <a:t> </a:t>
            </a:r>
            <a:r>
              <a:rPr lang="en-US" dirty="0" smtClean="0"/>
              <a:t>&amp; Venue to colleges – to finish by 20</a:t>
            </a:r>
            <a:r>
              <a:rPr lang="en-US" baseline="30000" dirty="0" smtClean="0"/>
              <a:t>th</a:t>
            </a:r>
            <a:r>
              <a:rPr lang="en-US" dirty="0" smtClean="0"/>
              <a:t> Feb (</a:t>
            </a:r>
            <a:r>
              <a:rPr lang="en-US" i="1" dirty="0" smtClean="0">
                <a:solidFill>
                  <a:srgbClr val="FF0000"/>
                </a:solidFill>
              </a:rPr>
              <a:t>To Start</a:t>
            </a:r>
            <a:r>
              <a:rPr lang="en-US" dirty="0" smtClean="0">
                <a:solidFill>
                  <a:srgbClr val="000000"/>
                </a:solidFill>
              </a:rPr>
              <a:t>)</a:t>
            </a:r>
          </a:p>
          <a:p>
            <a:r>
              <a:rPr lang="en-US" dirty="0" smtClean="0">
                <a:solidFill>
                  <a:srgbClr val="000000"/>
                </a:solidFill>
              </a:rPr>
              <a:t>Company’s selection process – Between 25</a:t>
            </a:r>
            <a:r>
              <a:rPr lang="en-US" baseline="30000" dirty="0" smtClean="0">
                <a:solidFill>
                  <a:srgbClr val="000000"/>
                </a:solidFill>
              </a:rPr>
              <a:t>th</a:t>
            </a:r>
            <a:r>
              <a:rPr lang="en-US" dirty="0" smtClean="0">
                <a:solidFill>
                  <a:srgbClr val="000000"/>
                </a:solidFill>
              </a:rPr>
              <a:t> Feb to 8</a:t>
            </a:r>
            <a:r>
              <a:rPr lang="en-US" baseline="30000" dirty="0" smtClean="0">
                <a:solidFill>
                  <a:srgbClr val="000000"/>
                </a:solidFill>
              </a:rPr>
              <a:t>th</a:t>
            </a:r>
            <a:r>
              <a:rPr lang="en-US" dirty="0" smtClean="0">
                <a:solidFill>
                  <a:srgbClr val="000000"/>
                </a:solidFill>
              </a:rPr>
              <a:t> Mar 2015 </a:t>
            </a:r>
          </a:p>
          <a:p>
            <a:r>
              <a:rPr lang="en-US" dirty="0" smtClean="0">
                <a:solidFill>
                  <a:srgbClr val="000000"/>
                </a:solidFill>
              </a:rPr>
              <a:t>Final list of selected candidate to the college – By March 15</a:t>
            </a:r>
            <a:r>
              <a:rPr lang="en-US" baseline="30000" dirty="0" smtClean="0">
                <a:solidFill>
                  <a:srgbClr val="000000"/>
                </a:solidFill>
              </a:rPr>
              <a:t>th</a:t>
            </a:r>
            <a:r>
              <a:rPr lang="en-US" dirty="0" smtClean="0">
                <a:solidFill>
                  <a:srgbClr val="000000"/>
                </a:solidFill>
              </a:rPr>
              <a:t>, 2015</a:t>
            </a:r>
          </a:p>
        </p:txBody>
      </p:sp>
      <p:pic>
        <p:nvPicPr>
          <p:cNvPr id="4" name="Picture 3"/>
          <p:cNvPicPr>
            <a:picLocks noChangeAspect="1"/>
          </p:cNvPicPr>
          <p:nvPr/>
        </p:nvPicPr>
        <p:blipFill>
          <a:blip r:embed="rId2" cstate="screen">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a:ext>
            </a:extLst>
          </a:blip>
          <a:stretch>
            <a:fillRect/>
          </a:stretch>
        </p:blipFill>
        <p:spPr>
          <a:xfrm>
            <a:off x="0" y="0"/>
            <a:ext cx="1551179" cy="1161887"/>
          </a:xfrm>
          <a:prstGeom prst="rect">
            <a:avLst/>
          </a:prstGeom>
        </p:spPr>
      </p:pic>
      <p:sp>
        <p:nvSpPr>
          <p:cNvPr id="5" name="TextBox 4"/>
          <p:cNvSpPr txBox="1"/>
          <p:nvPr/>
        </p:nvSpPr>
        <p:spPr>
          <a:xfrm>
            <a:off x="488472" y="5046601"/>
            <a:ext cx="8035235" cy="1077218"/>
          </a:xfrm>
          <a:prstGeom prst="rect">
            <a:avLst/>
          </a:prstGeom>
          <a:noFill/>
        </p:spPr>
        <p:txBody>
          <a:bodyPr wrap="square" rtlCol="0">
            <a:spAutoFit/>
          </a:bodyPr>
          <a:lstStyle/>
          <a:p>
            <a:pPr algn="ctr"/>
            <a:r>
              <a:rPr lang="en-US" sz="3200" i="1" dirty="0" smtClean="0">
                <a:solidFill>
                  <a:srgbClr val="000090"/>
                </a:solidFill>
              </a:rPr>
              <a:t>We have left ‘no stones unturned’ to make it as comfortable as possible for you !!</a:t>
            </a:r>
            <a:endParaRPr lang="en-US" sz="3200" i="1" dirty="0">
              <a:solidFill>
                <a:srgbClr val="000090"/>
              </a:solidFill>
            </a:endParaRPr>
          </a:p>
        </p:txBody>
      </p:sp>
    </p:spTree>
    <p:extLst>
      <p:ext uri="{BB962C8B-B14F-4D97-AF65-F5344CB8AC3E}">
        <p14:creationId xmlns:p14="http://schemas.microsoft.com/office/powerpoint/2010/main" val="13806826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dissolve">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149" y="25851"/>
            <a:ext cx="6840651" cy="1143000"/>
          </a:xfrm>
        </p:spPr>
        <p:txBody>
          <a:bodyPr/>
          <a:lstStyle/>
          <a:p>
            <a:r>
              <a:rPr lang="en-US" dirty="0" smtClean="0"/>
              <a:t>Important points to note</a:t>
            </a:r>
            <a:endParaRPr lang="en-US" dirty="0"/>
          </a:p>
        </p:txBody>
      </p:sp>
      <p:sp>
        <p:nvSpPr>
          <p:cNvPr id="3" name="Content Placeholder 2"/>
          <p:cNvSpPr>
            <a:spLocks noGrp="1"/>
          </p:cNvSpPr>
          <p:nvPr>
            <p:ph idx="1"/>
          </p:nvPr>
        </p:nvSpPr>
        <p:spPr>
          <a:xfrm>
            <a:off x="457200" y="1270121"/>
            <a:ext cx="8229600" cy="4704401"/>
          </a:xfrm>
        </p:spPr>
        <p:txBody>
          <a:bodyPr>
            <a:normAutofit fontScale="85000" lnSpcReduction="20000"/>
          </a:bodyPr>
          <a:lstStyle/>
          <a:p>
            <a:r>
              <a:rPr lang="en-US" dirty="0" smtClean="0"/>
              <a:t>Be in regular contact with your placement cell on details about ICTAK Campus drive.</a:t>
            </a:r>
          </a:p>
          <a:p>
            <a:r>
              <a:rPr lang="en-US" dirty="0" smtClean="0">
                <a:solidFill>
                  <a:srgbClr val="000000"/>
                </a:solidFill>
              </a:rPr>
              <a:t>Check your mails regularly and make sure you respond to any ICTAK placement drive related info immediately</a:t>
            </a:r>
          </a:p>
          <a:p>
            <a:r>
              <a:rPr lang="en-US" dirty="0" smtClean="0">
                <a:solidFill>
                  <a:srgbClr val="000000"/>
                </a:solidFill>
              </a:rPr>
              <a:t>Please note, ICTAK aptitude test is only a pre-selection; But modeled on a standard most of the Companies adopt</a:t>
            </a:r>
          </a:p>
          <a:p>
            <a:r>
              <a:rPr lang="en-US" dirty="0" smtClean="0">
                <a:solidFill>
                  <a:srgbClr val="000000"/>
                </a:solidFill>
              </a:rPr>
              <a:t>ICTAK entry criteria is the lowest of most companies; each companies have their own pre-requisites and hence your qualification in ICTAK Aptitude test is NOT an automatic qualification to every participating companies</a:t>
            </a:r>
          </a:p>
        </p:txBody>
      </p:sp>
      <p:pic>
        <p:nvPicPr>
          <p:cNvPr id="4" name="Picture 3"/>
          <p:cNvPicPr>
            <a:picLocks noChangeAspect="1"/>
          </p:cNvPicPr>
          <p:nvPr/>
        </p:nvPicPr>
        <p:blipFill>
          <a:blip r:embed="rId2"/>
          <a:stretch>
            <a:fillRect/>
          </a:stretch>
        </p:blipFill>
        <p:spPr>
          <a:xfrm>
            <a:off x="0" y="0"/>
            <a:ext cx="2029454" cy="1270121"/>
          </a:xfrm>
          <a:prstGeom prst="rect">
            <a:avLst/>
          </a:prstGeom>
        </p:spPr>
      </p:pic>
    </p:spTree>
    <p:extLst>
      <p:ext uri="{BB962C8B-B14F-4D97-AF65-F5344CB8AC3E}">
        <p14:creationId xmlns:p14="http://schemas.microsoft.com/office/powerpoint/2010/main" val="15925581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692" y="54973"/>
            <a:ext cx="8229600" cy="1143000"/>
          </a:xfrm>
        </p:spPr>
        <p:txBody>
          <a:bodyPr/>
          <a:lstStyle/>
          <a:p>
            <a:r>
              <a:rPr lang="en-US" dirty="0" smtClean="0"/>
              <a:t>Do’s and Don'ts</a:t>
            </a:r>
            <a:endParaRPr lang="en-US" dirty="0"/>
          </a:p>
        </p:txBody>
      </p:sp>
      <p:sp>
        <p:nvSpPr>
          <p:cNvPr id="3" name="Content Placeholder 2"/>
          <p:cNvSpPr>
            <a:spLocks noGrp="1"/>
          </p:cNvSpPr>
          <p:nvPr>
            <p:ph idx="1"/>
          </p:nvPr>
        </p:nvSpPr>
        <p:spPr>
          <a:xfrm>
            <a:off x="457200" y="1270121"/>
            <a:ext cx="8229600" cy="4753133"/>
          </a:xfrm>
        </p:spPr>
        <p:txBody>
          <a:bodyPr>
            <a:normAutofit fontScale="70000" lnSpcReduction="20000"/>
          </a:bodyPr>
          <a:lstStyle/>
          <a:p>
            <a:r>
              <a:rPr lang="en-US" dirty="0" smtClean="0"/>
              <a:t>If you are already placed or if you do not wish to appear for ICTAK placement drive, please stay aside and give that chance to another friend/colleague !</a:t>
            </a:r>
          </a:p>
          <a:p>
            <a:r>
              <a:rPr lang="en-US" dirty="0" smtClean="0">
                <a:solidFill>
                  <a:srgbClr val="000000"/>
                </a:solidFill>
              </a:rPr>
              <a:t>We have made the best efforts to get the best job roles for fresh graduates. However, it is important that you check the Company’s credentials, work environment etc. by yourselves</a:t>
            </a:r>
          </a:p>
          <a:p>
            <a:r>
              <a:rPr lang="en-US" dirty="0" smtClean="0">
                <a:solidFill>
                  <a:srgbClr val="000000"/>
                </a:solidFill>
              </a:rPr>
              <a:t>Do take the selection process with absolute seriousness. Prepare, practice and ask for help where ever possible! (Don</a:t>
            </a:r>
            <a:r>
              <a:rPr lang="fr-FR" dirty="0" smtClean="0">
                <a:solidFill>
                  <a:srgbClr val="000000"/>
                </a:solidFill>
              </a:rPr>
              <a:t>’</a:t>
            </a:r>
            <a:r>
              <a:rPr lang="en-US" dirty="0" smtClean="0">
                <a:solidFill>
                  <a:srgbClr val="000000"/>
                </a:solidFill>
              </a:rPr>
              <a:t>t leave your chances to God – remember over </a:t>
            </a:r>
            <a:r>
              <a:rPr lang="en-US" dirty="0" smtClean="0">
                <a:solidFill>
                  <a:srgbClr val="000000"/>
                </a:solidFill>
              </a:rPr>
              <a:t>4800 </a:t>
            </a:r>
            <a:r>
              <a:rPr lang="en-US" dirty="0" smtClean="0">
                <a:solidFill>
                  <a:srgbClr val="000000"/>
                </a:solidFill>
              </a:rPr>
              <a:t>students are likely to do the same!!)</a:t>
            </a:r>
          </a:p>
          <a:p>
            <a:r>
              <a:rPr lang="en-US" dirty="0" smtClean="0">
                <a:solidFill>
                  <a:srgbClr val="000000"/>
                </a:solidFill>
              </a:rPr>
              <a:t>Read carefully all the instructions of ICTAK &amp; Participating Company's selection procedures; if in doubt, please reach out to the competent officials of ICTAK/Companies or your placement officers</a:t>
            </a:r>
          </a:p>
          <a:p>
            <a:r>
              <a:rPr lang="en-US" dirty="0" smtClean="0">
                <a:solidFill>
                  <a:srgbClr val="000000"/>
                </a:solidFill>
              </a:rPr>
              <a:t>Do take a copy of all your certificates and keep it ready for interviews (if company’s are asking for originals, please get them)</a:t>
            </a:r>
          </a:p>
        </p:txBody>
      </p:sp>
      <p:pic>
        <p:nvPicPr>
          <p:cNvPr id="4" name="Picture 3"/>
          <p:cNvPicPr>
            <a:picLocks noChangeAspect="1"/>
          </p:cNvPicPr>
          <p:nvPr/>
        </p:nvPicPr>
        <p:blipFill>
          <a:blip r:embed="rId2"/>
          <a:stretch>
            <a:fillRect/>
          </a:stretch>
        </p:blipFill>
        <p:spPr>
          <a:xfrm>
            <a:off x="0" y="29122"/>
            <a:ext cx="1668513" cy="1240999"/>
          </a:xfrm>
          <a:prstGeom prst="rect">
            <a:avLst/>
          </a:prstGeom>
        </p:spPr>
      </p:pic>
    </p:spTree>
    <p:extLst>
      <p:ext uri="{BB962C8B-B14F-4D97-AF65-F5344CB8AC3E}">
        <p14:creationId xmlns:p14="http://schemas.microsoft.com/office/powerpoint/2010/main" val="32024997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692" y="54973"/>
            <a:ext cx="8229600" cy="1143000"/>
          </a:xfrm>
        </p:spPr>
        <p:txBody>
          <a:bodyPr/>
          <a:lstStyle/>
          <a:p>
            <a:r>
              <a:rPr lang="en-US" dirty="0" smtClean="0"/>
              <a:t>Do’s and Don'ts</a:t>
            </a:r>
            <a:endParaRPr lang="en-US" dirty="0"/>
          </a:p>
        </p:txBody>
      </p:sp>
      <p:sp>
        <p:nvSpPr>
          <p:cNvPr id="3" name="Content Placeholder 2"/>
          <p:cNvSpPr>
            <a:spLocks noGrp="1"/>
          </p:cNvSpPr>
          <p:nvPr>
            <p:ph idx="1"/>
          </p:nvPr>
        </p:nvSpPr>
        <p:spPr>
          <a:xfrm>
            <a:off x="91653" y="1361779"/>
            <a:ext cx="9052347" cy="4032963"/>
          </a:xfrm>
        </p:spPr>
        <p:txBody>
          <a:bodyPr>
            <a:normAutofit fontScale="85000" lnSpcReduction="10000"/>
          </a:bodyPr>
          <a:lstStyle/>
          <a:p>
            <a:r>
              <a:rPr lang="en-GB" dirty="0" smtClean="0"/>
              <a:t>Aptitude tests are test of quick thinking and presence of mind … Keep it cool! You can crack most of it.. Attempt from easier ones to tougher ones! (ICTAK Enable aptitude tests would have given an opportunity for you to test these skills)</a:t>
            </a:r>
            <a:endParaRPr lang="en-GB" dirty="0"/>
          </a:p>
          <a:p>
            <a:r>
              <a:rPr lang="en-GB" dirty="0" smtClean="0">
                <a:solidFill>
                  <a:srgbClr val="000000"/>
                </a:solidFill>
              </a:rPr>
              <a:t>For interviews, a lot of things matter, but most importantly be honest in your answers (if you don</a:t>
            </a:r>
            <a:r>
              <a:rPr lang="fr-FR" dirty="0" smtClean="0">
                <a:solidFill>
                  <a:srgbClr val="000000"/>
                </a:solidFill>
              </a:rPr>
              <a:t>’</a:t>
            </a:r>
            <a:r>
              <a:rPr lang="en-GB" dirty="0" smtClean="0">
                <a:solidFill>
                  <a:srgbClr val="000000"/>
                </a:solidFill>
              </a:rPr>
              <a:t>t know , say it.. Its ok!!) … Also be thorough with your project work</a:t>
            </a:r>
            <a:r>
              <a:rPr lang="en-GB" dirty="0">
                <a:solidFill>
                  <a:srgbClr val="000000"/>
                </a:solidFill>
              </a:rPr>
              <a:t>.. (ICTAK Enable would have taught </a:t>
            </a:r>
            <a:r>
              <a:rPr lang="en-GB" dirty="0" smtClean="0">
                <a:solidFill>
                  <a:srgbClr val="000000"/>
                </a:solidFill>
              </a:rPr>
              <a:t>you all these skills)</a:t>
            </a:r>
          </a:p>
          <a:p>
            <a:r>
              <a:rPr lang="en-GB" dirty="0" smtClean="0">
                <a:solidFill>
                  <a:srgbClr val="000000"/>
                </a:solidFill>
              </a:rPr>
              <a:t>Don</a:t>
            </a:r>
            <a:r>
              <a:rPr lang="fr-FR" dirty="0" smtClean="0">
                <a:solidFill>
                  <a:srgbClr val="000000"/>
                </a:solidFill>
              </a:rPr>
              <a:t>’</a:t>
            </a:r>
            <a:r>
              <a:rPr lang="en-GB" dirty="0" smtClean="0">
                <a:solidFill>
                  <a:srgbClr val="000000"/>
                </a:solidFill>
              </a:rPr>
              <a:t>t compare with others; you are the best in your own ways!!</a:t>
            </a:r>
            <a:endParaRPr lang="en-US" dirty="0" smtClean="0">
              <a:solidFill>
                <a:srgbClr val="000000"/>
              </a:solidFill>
            </a:endParaRPr>
          </a:p>
        </p:txBody>
      </p:sp>
      <p:pic>
        <p:nvPicPr>
          <p:cNvPr id="4" name="Picture 3"/>
          <p:cNvPicPr>
            <a:picLocks noChangeAspect="1"/>
          </p:cNvPicPr>
          <p:nvPr/>
        </p:nvPicPr>
        <p:blipFill>
          <a:blip r:embed="rId2"/>
          <a:stretch>
            <a:fillRect/>
          </a:stretch>
        </p:blipFill>
        <p:spPr>
          <a:xfrm>
            <a:off x="0" y="29122"/>
            <a:ext cx="1668513" cy="1240999"/>
          </a:xfrm>
          <a:prstGeom prst="rect">
            <a:avLst/>
          </a:prstGeom>
        </p:spPr>
      </p:pic>
    </p:spTree>
    <p:extLst>
      <p:ext uri="{BB962C8B-B14F-4D97-AF65-F5344CB8AC3E}">
        <p14:creationId xmlns:p14="http://schemas.microsoft.com/office/powerpoint/2010/main" val="32977003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653" y="1361779"/>
            <a:ext cx="9052347" cy="4032963"/>
          </a:xfrm>
        </p:spPr>
        <p:txBody>
          <a:bodyPr>
            <a:normAutofit fontScale="85000" lnSpcReduction="20000"/>
          </a:bodyPr>
          <a:lstStyle/>
          <a:p>
            <a:pPr marL="0" indent="0">
              <a:buNone/>
            </a:pPr>
            <a:r>
              <a:rPr lang="en-GB" dirty="0" smtClean="0"/>
              <a:t>After all the hurdles, if you are placed in a job, be happy for a day; thank all those who were influential in your success.. Remember, life </a:t>
            </a:r>
            <a:r>
              <a:rPr lang="en-GB" dirty="0" smtClean="0"/>
              <a:t>doesn't end </a:t>
            </a:r>
            <a:r>
              <a:rPr lang="en-GB" dirty="0" smtClean="0"/>
              <a:t>there, its only a beginning of a new phase. Focus on your studies and end your college life on a ‘high’!</a:t>
            </a:r>
          </a:p>
          <a:p>
            <a:pPr marL="0" indent="0">
              <a:buNone/>
            </a:pPr>
            <a:endParaRPr lang="en-GB" dirty="0">
              <a:solidFill>
                <a:srgbClr val="000000"/>
              </a:solidFill>
            </a:endParaRPr>
          </a:p>
          <a:p>
            <a:pPr marL="0" indent="0">
              <a:buNone/>
            </a:pPr>
            <a:r>
              <a:rPr lang="en-GB" dirty="0" smtClean="0">
                <a:solidFill>
                  <a:srgbClr val="000000"/>
                </a:solidFill>
              </a:rPr>
              <a:t>Now, if you don</a:t>
            </a:r>
            <a:r>
              <a:rPr lang="fr-FR" dirty="0" smtClean="0">
                <a:solidFill>
                  <a:srgbClr val="000000"/>
                </a:solidFill>
              </a:rPr>
              <a:t>’</a:t>
            </a:r>
            <a:r>
              <a:rPr lang="en-GB" dirty="0" smtClean="0">
                <a:solidFill>
                  <a:srgbClr val="000000"/>
                </a:solidFill>
              </a:rPr>
              <a:t>t get through the selection process,  understand that it was not your day! Again, life doesn’t end here… think that a bus was missed.. Suggest not to wait for another bus in the same bus stop, but to walk to the next bus station , you will get more busses !!</a:t>
            </a:r>
            <a:endParaRPr lang="en-US" dirty="0" smtClean="0">
              <a:solidFill>
                <a:srgbClr val="000000"/>
              </a:solidFill>
            </a:endParaRPr>
          </a:p>
        </p:txBody>
      </p:sp>
      <p:sp>
        <p:nvSpPr>
          <p:cNvPr id="6" name="TextBox 5"/>
          <p:cNvSpPr txBox="1"/>
          <p:nvPr/>
        </p:nvSpPr>
        <p:spPr>
          <a:xfrm>
            <a:off x="1356194" y="5407836"/>
            <a:ext cx="6789776" cy="584776"/>
          </a:xfrm>
          <a:prstGeom prst="rect">
            <a:avLst/>
          </a:prstGeom>
          <a:noFill/>
        </p:spPr>
        <p:txBody>
          <a:bodyPr wrap="none" rtlCol="0">
            <a:spAutoFit/>
          </a:bodyPr>
          <a:lstStyle/>
          <a:p>
            <a:pPr algn="ctr"/>
            <a:r>
              <a:rPr lang="en-US" sz="3200" b="1" i="1" dirty="0" smtClean="0">
                <a:solidFill>
                  <a:srgbClr val="000090"/>
                </a:solidFill>
              </a:rPr>
              <a:t>ICT Academy wishes you all the Best !!</a:t>
            </a:r>
            <a:endParaRPr lang="en-US" sz="3200" b="1" i="1" dirty="0">
              <a:solidFill>
                <a:srgbClr val="000090"/>
              </a:solidFill>
            </a:endParaRPr>
          </a:p>
        </p:txBody>
      </p:sp>
      <p:sp>
        <p:nvSpPr>
          <p:cNvPr id="7" name="Title 1"/>
          <p:cNvSpPr>
            <a:spLocks noGrp="1"/>
          </p:cNvSpPr>
          <p:nvPr>
            <p:ph type="title"/>
          </p:nvPr>
        </p:nvSpPr>
        <p:spPr>
          <a:xfrm>
            <a:off x="666692" y="54973"/>
            <a:ext cx="8229600" cy="1143000"/>
          </a:xfrm>
        </p:spPr>
        <p:txBody>
          <a:bodyPr/>
          <a:lstStyle/>
          <a:p>
            <a:r>
              <a:rPr lang="en-US" dirty="0" smtClean="0"/>
              <a:t>Life after Campus drive! </a:t>
            </a:r>
            <a:endParaRPr lang="en-US" dirty="0"/>
          </a:p>
        </p:txBody>
      </p:sp>
    </p:spTree>
    <p:extLst>
      <p:ext uri="{BB962C8B-B14F-4D97-AF65-F5344CB8AC3E}">
        <p14:creationId xmlns:p14="http://schemas.microsoft.com/office/powerpoint/2010/main" val="3782685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6" presetClass="entr" presetSubtype="0" fill="hold" grpId="0" nodeType="clickEffect">
                                  <p:stCondLst>
                                    <p:cond delay="0"/>
                                  </p:stCondLst>
                                  <p:iterate type="lt">
                                    <p:tmPct val="10000"/>
                                  </p:iterate>
                                  <p:childTnLst>
                                    <p:set>
                                      <p:cBhvr>
                                        <p:cTn id="16" dur="1" fill="hold">
                                          <p:stCondLst>
                                            <p:cond delay="0"/>
                                          </p:stCondLst>
                                        </p:cTn>
                                        <p:tgtEl>
                                          <p:spTgt spid="6"/>
                                        </p:tgtEl>
                                        <p:attrNameLst>
                                          <p:attrName>style.visibility</p:attrName>
                                        </p:attrNameLst>
                                      </p:cBhvr>
                                      <p:to>
                                        <p:strVal val="visible"/>
                                      </p:to>
                                    </p:set>
                                    <p:anim by="(-#ppt_w*2)" calcmode="lin" valueType="num">
                                      <p:cBhvr rctx="PPT">
                                        <p:cTn id="17" dur="500" autoRev="1" fill="hold">
                                          <p:stCondLst>
                                            <p:cond delay="0"/>
                                          </p:stCondLst>
                                        </p:cTn>
                                        <p:tgtEl>
                                          <p:spTgt spid="6"/>
                                        </p:tgtEl>
                                        <p:attrNameLst>
                                          <p:attrName>ppt_w</p:attrName>
                                        </p:attrNameLst>
                                      </p:cBhvr>
                                    </p:anim>
                                    <p:anim by="(#ppt_w*0.50)" calcmode="lin" valueType="num">
                                      <p:cBhvr>
                                        <p:cTn id="18" dur="500" decel="50000" autoRev="1" fill="hold">
                                          <p:stCondLst>
                                            <p:cond delay="0"/>
                                          </p:stCondLst>
                                        </p:cTn>
                                        <p:tgtEl>
                                          <p:spTgt spid="6"/>
                                        </p:tgtEl>
                                        <p:attrNameLst>
                                          <p:attrName>ppt_x</p:attrName>
                                        </p:attrNameLst>
                                      </p:cBhvr>
                                    </p:anim>
                                    <p:anim from="(-#ppt_h/2)" to="(#ppt_y)" calcmode="lin" valueType="num">
                                      <p:cBhvr>
                                        <p:cTn id="19" dur="1000" fill="hold">
                                          <p:stCondLst>
                                            <p:cond delay="0"/>
                                          </p:stCondLst>
                                        </p:cTn>
                                        <p:tgtEl>
                                          <p:spTgt spid="6"/>
                                        </p:tgtEl>
                                        <p:attrNameLst>
                                          <p:attrName>ppt_y</p:attrName>
                                        </p:attrNameLst>
                                      </p:cBhvr>
                                    </p:anim>
                                    <p:animRot by="21600000">
                                      <p:cBhvr>
                                        <p:cTn id="20" dur="1000" fill="hold">
                                          <p:stCondLst>
                                            <p:cond delay="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1"/>
            <a:ext cx="1251551" cy="665068"/>
          </a:xfrm>
        </p:spPr>
        <p:txBody>
          <a:bodyPr/>
          <a:lstStyle/>
          <a:p>
            <a:pPr marL="0" indent="0">
              <a:buNone/>
            </a:pPr>
            <a:r>
              <a:rPr lang="en-US" dirty="0" smtClean="0"/>
              <a:t>Give a </a:t>
            </a:r>
            <a:endParaRPr lang="en-US" dirty="0"/>
          </a:p>
        </p:txBody>
      </p:sp>
      <p:pic>
        <p:nvPicPr>
          <p:cNvPr id="4" name="Picture 3"/>
          <p:cNvPicPr>
            <a:picLocks noChangeAspect="1"/>
          </p:cNvPicPr>
          <p:nvPr/>
        </p:nvPicPr>
        <p:blipFill>
          <a:blip r:embed="rId2"/>
          <a:stretch>
            <a:fillRect/>
          </a:stretch>
        </p:blipFill>
        <p:spPr>
          <a:xfrm>
            <a:off x="1708751" y="742571"/>
            <a:ext cx="2003883" cy="1715258"/>
          </a:xfrm>
          <a:prstGeom prst="rect">
            <a:avLst/>
          </a:prstGeom>
        </p:spPr>
      </p:pic>
      <p:sp>
        <p:nvSpPr>
          <p:cNvPr id="5" name="TextBox 4"/>
          <p:cNvSpPr txBox="1"/>
          <p:nvPr/>
        </p:nvSpPr>
        <p:spPr>
          <a:xfrm>
            <a:off x="4255306" y="1660243"/>
            <a:ext cx="3001994" cy="369332"/>
          </a:xfrm>
          <a:prstGeom prst="rect">
            <a:avLst/>
          </a:prstGeom>
          <a:noFill/>
        </p:spPr>
        <p:txBody>
          <a:bodyPr wrap="none" rtlCol="0">
            <a:spAutoFit/>
          </a:bodyPr>
          <a:lstStyle/>
          <a:p>
            <a:r>
              <a:rPr lang="en-US" dirty="0" smtClean="0"/>
              <a:t>In </a:t>
            </a:r>
            <a:r>
              <a:rPr lang="en-US" dirty="0" err="1" smtClean="0"/>
              <a:t>facebook.com</a:t>
            </a:r>
            <a:r>
              <a:rPr lang="en-US" dirty="0" smtClean="0"/>
              <a:t>/</a:t>
            </a:r>
            <a:r>
              <a:rPr lang="en-US" dirty="0" err="1" smtClean="0"/>
              <a:t>ictkerala.org</a:t>
            </a:r>
            <a:endParaRPr lang="en-US" dirty="0"/>
          </a:p>
        </p:txBody>
      </p:sp>
      <p:sp>
        <p:nvSpPr>
          <p:cNvPr id="7" name="TextBox 6"/>
          <p:cNvSpPr txBox="1"/>
          <p:nvPr/>
        </p:nvSpPr>
        <p:spPr>
          <a:xfrm>
            <a:off x="2956571" y="4423084"/>
            <a:ext cx="3457735" cy="861774"/>
          </a:xfrm>
          <a:prstGeom prst="rect">
            <a:avLst/>
          </a:prstGeom>
          <a:noFill/>
        </p:spPr>
        <p:txBody>
          <a:bodyPr wrap="none" rtlCol="0">
            <a:spAutoFit/>
          </a:bodyPr>
          <a:lstStyle/>
          <a:p>
            <a:pPr algn="ctr"/>
            <a:r>
              <a:rPr lang="en-US" sz="5000" b="1" i="1" dirty="0" smtClean="0"/>
              <a:t>Thank you !</a:t>
            </a:r>
            <a:endParaRPr lang="en-US" sz="5000" b="1" i="1" dirty="0"/>
          </a:p>
        </p:txBody>
      </p:sp>
      <p:sp>
        <p:nvSpPr>
          <p:cNvPr id="8" name="TextBox 7"/>
          <p:cNvSpPr txBox="1"/>
          <p:nvPr/>
        </p:nvSpPr>
        <p:spPr>
          <a:xfrm>
            <a:off x="1256952" y="3194944"/>
            <a:ext cx="6403052" cy="584776"/>
          </a:xfrm>
          <a:prstGeom prst="rect">
            <a:avLst/>
          </a:prstGeom>
          <a:noFill/>
        </p:spPr>
        <p:txBody>
          <a:bodyPr wrap="none" rtlCol="0">
            <a:spAutoFit/>
          </a:bodyPr>
          <a:lstStyle/>
          <a:p>
            <a:r>
              <a:rPr lang="en-US" sz="3200" b="1" i="1" dirty="0" smtClean="0">
                <a:solidFill>
                  <a:srgbClr val="FF6600"/>
                </a:solidFill>
              </a:rPr>
              <a:t>Life is a journey, not a destination !! </a:t>
            </a:r>
            <a:endParaRPr lang="en-US" sz="3200" b="1" i="1" dirty="0">
              <a:solidFill>
                <a:srgbClr val="FF6600"/>
              </a:solidFill>
            </a:endParaRPr>
          </a:p>
        </p:txBody>
      </p:sp>
    </p:spTree>
    <p:extLst>
      <p:ext uri="{BB962C8B-B14F-4D97-AF65-F5344CB8AC3E}">
        <p14:creationId xmlns:p14="http://schemas.microsoft.com/office/powerpoint/2010/main" val="7452389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CTAK-Theme-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ICTAK-Theme-New.thmx</Template>
  <TotalTime>1648</TotalTime>
  <Words>766</Words>
  <Application>Microsoft Macintosh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ICTAK-Theme-New</vt:lpstr>
      <vt:lpstr>ICT Academy Placement Drive-2015</vt:lpstr>
      <vt:lpstr>ICTAK Placement drive highlights </vt:lpstr>
      <vt:lpstr>ICTAK Placement Drive Process</vt:lpstr>
      <vt:lpstr>Important points to note</vt:lpstr>
      <vt:lpstr>Do’s and Don'ts</vt:lpstr>
      <vt:lpstr>Do’s and Don'ts</vt:lpstr>
      <vt:lpstr>Life after Campus drive! </vt:lpstr>
      <vt:lpstr>PowerPoint Presentation</vt:lpstr>
    </vt:vector>
  </TitlesOfParts>
  <Company>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Santhosh Kurup</dc:creator>
  <cp:lastModifiedBy>Santhosh Kurup</cp:lastModifiedBy>
  <cp:revision>16</cp:revision>
  <dcterms:created xsi:type="dcterms:W3CDTF">2015-02-06T09:57:31Z</dcterms:created>
  <dcterms:modified xsi:type="dcterms:W3CDTF">2015-02-11T06:56:42Z</dcterms:modified>
</cp:coreProperties>
</file>